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40" r:id="rId2"/>
  </p:sldMasterIdLst>
  <p:notesMasterIdLst>
    <p:notesMasterId r:id="rId14"/>
  </p:notesMasterIdLst>
  <p:handoutMasterIdLst>
    <p:handoutMasterId r:id="rId15"/>
  </p:handoutMasterIdLst>
  <p:sldIdLst>
    <p:sldId id="270" r:id="rId3"/>
    <p:sldId id="271" r:id="rId4"/>
    <p:sldId id="272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90DD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76" autoAdjust="0"/>
    <p:restoredTop sz="91079" autoAdjust="0"/>
  </p:normalViewPr>
  <p:slideViewPr>
    <p:cSldViewPr snapToGrid="0">
      <p:cViewPr varScale="1">
        <p:scale>
          <a:sx n="119" d="100"/>
          <a:sy n="119" d="100"/>
        </p:scale>
        <p:origin x="552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ACF7C-7294-4E84-A925-7276A86EB2C9}" type="datetimeFigureOut">
              <a:rPr lang="en-US"/>
              <a:t>3/18/17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44CD9-4CE2-4E83-8137-D0C5AC1970FD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2130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ECB3C-A007-49FF-BDDA-56443C398E16}" type="datetimeFigureOut">
              <a:rPr lang="en-US"/>
              <a:t>3/18/17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3235D-6603-4F32-8645-42F908939C8F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7945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Bron: Internetworldstats.com</a:t>
            </a:r>
          </a:p>
          <a:p>
            <a:r>
              <a:rPr lang="nl-BE" dirty="0" smtClean="0"/>
              <a:t>(op wereld</a:t>
            </a:r>
            <a:r>
              <a:rPr lang="nl-BE" baseline="0" dirty="0" smtClean="0"/>
              <a:t> niveau: 50,1%)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3235D-6603-4F32-8645-42F908939C8F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29195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 smtClean="0"/>
              <a:t>Bron: Internetworldstats.com</a:t>
            </a:r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3235D-6603-4F32-8645-42F908939C8F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05354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Bron: Internetlivestats.com</a:t>
            </a:r>
            <a:r>
              <a:rPr lang="nl-BE" baseline="0" dirty="0" smtClean="0"/>
              <a:t> + Symantec </a:t>
            </a:r>
            <a:r>
              <a:rPr lang="nl-BE" baseline="0" dirty="0" err="1" smtClean="0"/>
              <a:t>Monthly</a:t>
            </a:r>
            <a:r>
              <a:rPr lang="nl-BE" baseline="0" dirty="0" smtClean="0"/>
              <a:t> report Sept 2016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3235D-6603-4F32-8645-42F908939C8F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12774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Bron: Internetlivestats.com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3235D-6603-4F32-8645-42F908939C8F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08278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Bron: Internetlivestats.com</a:t>
            </a:r>
            <a:r>
              <a:rPr lang="nl-BE" baseline="0" dirty="0" smtClean="0"/>
              <a:t> + Symantec </a:t>
            </a:r>
            <a:r>
              <a:rPr lang="nl-BE" baseline="0" dirty="0" err="1" smtClean="0"/>
              <a:t>Monthly</a:t>
            </a:r>
            <a:r>
              <a:rPr lang="nl-BE" baseline="0" dirty="0" smtClean="0"/>
              <a:t> report Sept 2016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3235D-6603-4F32-8645-42F908939C8F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08565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Bron: Internetlivestats.com</a:t>
            </a:r>
            <a:r>
              <a:rPr lang="nl-BE" baseline="0" dirty="0" smtClean="0"/>
              <a:t> + Symantec </a:t>
            </a:r>
            <a:r>
              <a:rPr lang="nl-BE" baseline="0" dirty="0" err="1" smtClean="0"/>
              <a:t>Monthly</a:t>
            </a:r>
            <a:r>
              <a:rPr lang="nl-BE" baseline="0" dirty="0" smtClean="0"/>
              <a:t> report Sept 2016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3235D-6603-4F32-8645-42F908939C8F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04364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Bron: </a:t>
            </a:r>
            <a:r>
              <a:rPr lang="nl-BE" baseline="0" dirty="0" smtClean="0"/>
              <a:t>Symantec </a:t>
            </a:r>
            <a:r>
              <a:rPr lang="nl-BE" baseline="0" dirty="0" err="1" smtClean="0"/>
              <a:t>Monthly</a:t>
            </a:r>
            <a:r>
              <a:rPr lang="nl-BE" baseline="0" dirty="0" smtClean="0"/>
              <a:t> report Sept 2016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3235D-6603-4F32-8645-42F908939C8F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70844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Bron: </a:t>
            </a:r>
            <a:r>
              <a:rPr lang="nl-BE" dirty="0" err="1" smtClean="0"/>
              <a:t>Kaspersky</a:t>
            </a:r>
            <a:r>
              <a:rPr lang="nl-BE" dirty="0" smtClean="0"/>
              <a:t> Security Bulletin 2015 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3235D-6603-4F32-8645-42F908939C8F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58189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en-US"/>
              <a:t>3/18/17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/>
              <a:t>3/18/17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/>
              <a:t>3/18/17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/>
              <a:t>3/18/17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/>
              <a:t>3/18/17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8800"/>
            <a:ext cx="5181600" cy="4351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/>
              <a:t>3/18/17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1681851"/>
            <a:ext cx="5156200" cy="731520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1248" y="2507550"/>
            <a:ext cx="5156200" cy="3728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5064" y="1681851"/>
            <a:ext cx="5157787" cy="7315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5064" y="2507550"/>
            <a:ext cx="5157787" cy="3728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/>
              <a:t>3/18/17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/>
              <a:t>3/18/17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/>
              <a:t>3/18/17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039484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/>
              <a:t>3/18/17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041136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/>
              <a:t>3/18/17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en-US"/>
              <a:t>3/18/17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97"/>
          <a:stretch/>
        </p:blipFill>
        <p:spPr>
          <a:xfrm>
            <a:off x="3095681" y="2658138"/>
            <a:ext cx="7543039" cy="449767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Rectangle 4"/>
          <p:cNvSpPr/>
          <p:nvPr/>
        </p:nvSpPr>
        <p:spPr>
          <a:xfrm>
            <a:off x="0" y="382771"/>
            <a:ext cx="11430000" cy="189259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91712" y="0"/>
            <a:ext cx="1912690" cy="68580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04402" y="431503"/>
            <a:ext cx="92352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C000"/>
                </a:solidFill>
                <a:latin typeface="Eras Light ITC" panose="020B0402030504020804" pitchFamily="34" charset="0"/>
              </a:rPr>
              <a:t>Cybercrime… </a:t>
            </a:r>
            <a:br>
              <a:rPr lang="en-US" sz="4800" dirty="0">
                <a:solidFill>
                  <a:srgbClr val="FFC000"/>
                </a:solidFill>
                <a:latin typeface="Eras Light ITC" panose="020B0402030504020804" pitchFamily="34" charset="0"/>
              </a:rPr>
            </a:br>
            <a:r>
              <a:rPr lang="en-US" sz="4800" dirty="0">
                <a:solidFill>
                  <a:srgbClr val="FFC000"/>
                </a:solidFill>
                <a:latin typeface="Eras Light ITC" panose="020B0402030504020804" pitchFamily="34" charset="0"/>
              </a:rPr>
              <a:t>     </a:t>
            </a:r>
            <a:r>
              <a:rPr lang="en-US" sz="4800" dirty="0" err="1">
                <a:solidFill>
                  <a:srgbClr val="FFC000"/>
                </a:solidFill>
                <a:latin typeface="Eras Light ITC" panose="020B0402030504020804" pitchFamily="34" charset="0"/>
              </a:rPr>
              <a:t>Een</a:t>
            </a:r>
            <a:r>
              <a:rPr lang="en-US" sz="4800" dirty="0">
                <a:solidFill>
                  <a:srgbClr val="FFC000"/>
                </a:solidFill>
                <a:latin typeface="Eras Light ITC" panose="020B0402030504020804" pitchFamily="34" charset="0"/>
              </a:rPr>
              <a:t> </a:t>
            </a:r>
            <a:r>
              <a:rPr lang="en-US" sz="4800" dirty="0" err="1">
                <a:solidFill>
                  <a:srgbClr val="FFC000"/>
                </a:solidFill>
                <a:latin typeface="Eras Light ITC" panose="020B0402030504020804" pitchFamily="34" charset="0"/>
              </a:rPr>
              <a:t>probleem</a:t>
            </a:r>
            <a:r>
              <a:rPr lang="en-US" sz="4800" dirty="0">
                <a:solidFill>
                  <a:srgbClr val="FFC000"/>
                </a:solidFill>
                <a:latin typeface="Eras Light ITC" panose="020B0402030504020804" pitchFamily="34" charset="0"/>
              </a:rPr>
              <a:t> maar </a:t>
            </a:r>
            <a:r>
              <a:rPr lang="en-US" sz="4800" dirty="0" err="1">
                <a:solidFill>
                  <a:srgbClr val="FFC000"/>
                </a:solidFill>
                <a:latin typeface="Eras Light ITC" panose="020B0402030504020804" pitchFamily="34" charset="0"/>
              </a:rPr>
              <a:t>niet</a:t>
            </a:r>
            <a:r>
              <a:rPr lang="en-US" sz="4800" dirty="0">
                <a:solidFill>
                  <a:srgbClr val="FFC000"/>
                </a:solidFill>
                <a:latin typeface="Eras Light ITC" panose="020B0402030504020804" pitchFamily="34" charset="0"/>
              </a:rPr>
              <a:t> </a:t>
            </a:r>
            <a:r>
              <a:rPr lang="en-US" sz="4800" dirty="0" err="1">
                <a:solidFill>
                  <a:srgbClr val="FFC000"/>
                </a:solidFill>
                <a:latin typeface="Eras Light ITC" panose="020B0402030504020804" pitchFamily="34" charset="0"/>
              </a:rPr>
              <a:t>voor</a:t>
            </a:r>
            <a:r>
              <a:rPr lang="en-US" sz="4800" dirty="0">
                <a:solidFill>
                  <a:srgbClr val="FFC000"/>
                </a:solidFill>
                <a:latin typeface="Eras Light ITC" panose="020B0402030504020804" pitchFamily="34" charset="0"/>
              </a:rPr>
              <a:t> u?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12" y="2543175"/>
            <a:ext cx="1912690" cy="1434518"/>
          </a:xfrm>
          <a:prstGeom prst="rect">
            <a:avLst/>
          </a:prstGeom>
          <a:effectLst>
            <a:reflection blurRad="6350" stA="50000" endA="300" endPos="90000" dir="5400000" sy="-100000" algn="bl" rotWithShape="0"/>
            <a:softEdge rad="63500"/>
          </a:effectLst>
        </p:spPr>
      </p:pic>
      <p:sp>
        <p:nvSpPr>
          <p:cNvPr id="10" name="TextBox 9"/>
          <p:cNvSpPr txBox="1"/>
          <p:nvPr/>
        </p:nvSpPr>
        <p:spPr>
          <a:xfrm>
            <a:off x="2696114" y="2427305"/>
            <a:ext cx="3393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  <a:latin typeface="Eras Light ITC" panose="020B0402030504020804" pitchFamily="34" charset="0"/>
              </a:rPr>
              <a:t>% van de </a:t>
            </a:r>
            <a:r>
              <a:rPr lang="en-US" sz="2400" dirty="0" err="1">
                <a:solidFill>
                  <a:srgbClr val="FFC000"/>
                </a:solidFill>
                <a:latin typeface="Eras Light ITC" panose="020B0402030504020804" pitchFamily="34" charset="0"/>
              </a:rPr>
              <a:t>bevolking</a:t>
            </a:r>
            <a:r>
              <a:rPr lang="en-US" sz="2400" dirty="0">
                <a:solidFill>
                  <a:srgbClr val="FFC000"/>
                </a:solidFill>
                <a:latin typeface="Eras Light ITC" panose="020B0402030504020804" pitchFamily="34" charset="0"/>
              </a:rPr>
              <a:t> </a:t>
            </a:r>
          </a:p>
          <a:p>
            <a:r>
              <a:rPr lang="en-US" sz="2400" dirty="0">
                <a:solidFill>
                  <a:srgbClr val="FFC000"/>
                </a:solidFill>
                <a:latin typeface="Eras Light ITC" panose="020B0402030504020804" pitchFamily="34" charset="0"/>
              </a:rPr>
              <a:t>                 op het internet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48562" y="3055215"/>
            <a:ext cx="418896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>
                <a:ln w="19050">
                  <a:solidFill>
                    <a:schemeClr val="bg1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</a:rPr>
              <a:t>73,9%</a:t>
            </a:r>
          </a:p>
        </p:txBody>
      </p:sp>
    </p:spTree>
    <p:extLst>
      <p:ext uri="{BB962C8B-B14F-4D97-AF65-F5344CB8AC3E}">
        <p14:creationId xmlns:p14="http://schemas.microsoft.com/office/powerpoint/2010/main" val="31968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2771"/>
            <a:ext cx="11430000" cy="189259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91712" y="0"/>
            <a:ext cx="1912690" cy="68580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04402" y="431503"/>
            <a:ext cx="93201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solidFill>
                  <a:srgbClr val="FFC000"/>
                </a:solidFill>
                <a:latin typeface="Eras Light ITC" panose="020B0402030504020804" pitchFamily="34" charset="0"/>
              </a:rPr>
              <a:t>Cybercriminaliteit</a:t>
            </a:r>
            <a:r>
              <a:rPr lang="en-US" sz="4800" dirty="0">
                <a:solidFill>
                  <a:srgbClr val="FFC000"/>
                </a:solidFill>
                <a:latin typeface="Eras Light ITC" panose="020B0402030504020804" pitchFamily="34" charset="0"/>
              </a:rPr>
              <a:t>, </a:t>
            </a:r>
            <a:r>
              <a:rPr lang="en-US" sz="4800" dirty="0" err="1">
                <a:solidFill>
                  <a:srgbClr val="FFC000"/>
                </a:solidFill>
                <a:latin typeface="Eras Light ITC" panose="020B0402030504020804" pitchFamily="34" charset="0"/>
              </a:rPr>
              <a:t>groot</a:t>
            </a:r>
            <a:r>
              <a:rPr lang="en-US" sz="4800" dirty="0">
                <a:solidFill>
                  <a:srgbClr val="FFC000"/>
                </a:solidFill>
                <a:latin typeface="Eras Light ITC" panose="020B0402030504020804" pitchFamily="34" charset="0"/>
              </a:rPr>
              <a:t> </a:t>
            </a:r>
            <a:r>
              <a:rPr lang="en-US" sz="4800" dirty="0" err="1">
                <a:solidFill>
                  <a:srgbClr val="FFC000"/>
                </a:solidFill>
                <a:latin typeface="Eras Light ITC" panose="020B0402030504020804" pitchFamily="34" charset="0"/>
              </a:rPr>
              <a:t>probleem</a:t>
            </a:r>
            <a:r>
              <a:rPr lang="en-US" sz="4800" dirty="0">
                <a:solidFill>
                  <a:srgbClr val="FFC000"/>
                </a:solidFill>
                <a:latin typeface="Eras Light ITC" panose="020B0402030504020804" pitchFamily="34" charset="0"/>
              </a:rPr>
              <a:t/>
            </a:r>
            <a:br>
              <a:rPr lang="en-US" sz="4800" dirty="0">
                <a:solidFill>
                  <a:srgbClr val="FFC000"/>
                </a:solidFill>
                <a:latin typeface="Eras Light ITC" panose="020B0402030504020804" pitchFamily="34" charset="0"/>
              </a:rPr>
            </a:br>
            <a:r>
              <a:rPr lang="en-US" sz="4800" dirty="0">
                <a:solidFill>
                  <a:srgbClr val="FFC000"/>
                </a:solidFill>
                <a:latin typeface="Eras Light ITC" panose="020B0402030504020804" pitchFamily="34" charset="0"/>
              </a:rPr>
              <a:t>               Maar </a:t>
            </a:r>
            <a:r>
              <a:rPr lang="en-US" sz="4800" dirty="0" err="1">
                <a:solidFill>
                  <a:srgbClr val="FFC000"/>
                </a:solidFill>
                <a:latin typeface="Eras Light ITC" panose="020B0402030504020804" pitchFamily="34" charset="0"/>
              </a:rPr>
              <a:t>niet</a:t>
            </a:r>
            <a:r>
              <a:rPr lang="en-US" sz="4800" dirty="0">
                <a:solidFill>
                  <a:srgbClr val="FFC000"/>
                </a:solidFill>
                <a:latin typeface="Eras Light ITC" panose="020B0402030504020804" pitchFamily="34" charset="0"/>
              </a:rPr>
              <a:t> in </a:t>
            </a:r>
            <a:r>
              <a:rPr lang="en-US" sz="4800" dirty="0" err="1">
                <a:solidFill>
                  <a:srgbClr val="FFC000"/>
                </a:solidFill>
                <a:latin typeface="Eras Light ITC" panose="020B0402030504020804" pitchFamily="34" charset="0"/>
              </a:rPr>
              <a:t>België</a:t>
            </a:r>
            <a:r>
              <a:rPr lang="en-US" sz="4800" dirty="0">
                <a:solidFill>
                  <a:srgbClr val="FFC000"/>
                </a:solidFill>
                <a:latin typeface="Eras Light ITC" panose="020B0402030504020804" pitchFamily="34" charset="0"/>
              </a:rPr>
              <a:t>… </a:t>
            </a:r>
            <a:r>
              <a:rPr lang="en-US" sz="4800" dirty="0" err="1">
                <a:solidFill>
                  <a:srgbClr val="FFC000"/>
                </a:solidFill>
                <a:latin typeface="Eras Light ITC" panose="020B0402030504020804" pitchFamily="34" charset="0"/>
              </a:rPr>
              <a:t>toch</a:t>
            </a:r>
            <a:r>
              <a:rPr lang="en-US" sz="4800" dirty="0">
                <a:solidFill>
                  <a:srgbClr val="FFC000"/>
                </a:solidFill>
                <a:latin typeface="Eras Light ITC" panose="020B0402030504020804" pitchFamily="34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12" y="2543175"/>
            <a:ext cx="1912690" cy="1434518"/>
          </a:xfrm>
          <a:prstGeom prst="rect">
            <a:avLst/>
          </a:prstGeom>
          <a:effectLst>
            <a:reflection blurRad="6350" stA="50000" endA="300" endPos="90000" dir="5400000" sy="-100000" algn="bl" rotWithShape="0"/>
            <a:softEdge rad="63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867" y="3158984"/>
            <a:ext cx="5923221" cy="394881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" t="13472" r="62254"/>
          <a:stretch/>
        </p:blipFill>
        <p:spPr>
          <a:xfrm>
            <a:off x="7524961" y="2115684"/>
            <a:ext cx="3306837" cy="434579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7" name="Rectangle 16"/>
          <p:cNvSpPr/>
          <p:nvPr/>
        </p:nvSpPr>
        <p:spPr>
          <a:xfrm>
            <a:off x="7524961" y="3838353"/>
            <a:ext cx="3306837" cy="7283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/>
          <a:srcRect l="4867" r="7715" b="3540"/>
          <a:stretch/>
        </p:blipFill>
        <p:spPr>
          <a:xfrm>
            <a:off x="3447249" y="4202518"/>
            <a:ext cx="2934865" cy="2380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3410608" y="4106814"/>
            <a:ext cx="2180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Ransomware</a:t>
            </a:r>
          </a:p>
        </p:txBody>
      </p:sp>
    </p:spTree>
    <p:extLst>
      <p:ext uri="{BB962C8B-B14F-4D97-AF65-F5344CB8AC3E}">
        <p14:creationId xmlns:p14="http://schemas.microsoft.com/office/powerpoint/2010/main" val="134665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2771"/>
            <a:ext cx="11430000" cy="189259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91712" y="0"/>
            <a:ext cx="1912690" cy="68580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04402" y="431503"/>
            <a:ext cx="93201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solidFill>
                  <a:srgbClr val="FFC000"/>
                </a:solidFill>
                <a:latin typeface="Eras Light ITC" panose="020B0402030504020804" pitchFamily="34" charset="0"/>
              </a:rPr>
              <a:t>Cybercriminaliteit</a:t>
            </a:r>
            <a:r>
              <a:rPr lang="en-US" sz="4800" dirty="0">
                <a:solidFill>
                  <a:srgbClr val="FFC000"/>
                </a:solidFill>
                <a:latin typeface="Eras Light ITC" panose="020B0402030504020804" pitchFamily="34" charset="0"/>
              </a:rPr>
              <a:t>, </a:t>
            </a:r>
            <a:r>
              <a:rPr lang="en-US" sz="4800" dirty="0" err="1">
                <a:solidFill>
                  <a:srgbClr val="FFC000"/>
                </a:solidFill>
                <a:latin typeface="Eras Light ITC" panose="020B0402030504020804" pitchFamily="34" charset="0"/>
              </a:rPr>
              <a:t>groot</a:t>
            </a:r>
            <a:r>
              <a:rPr lang="en-US" sz="4800" dirty="0">
                <a:solidFill>
                  <a:srgbClr val="FFC000"/>
                </a:solidFill>
                <a:latin typeface="Eras Light ITC" panose="020B0402030504020804" pitchFamily="34" charset="0"/>
              </a:rPr>
              <a:t> </a:t>
            </a:r>
            <a:r>
              <a:rPr lang="en-US" sz="4800" dirty="0" err="1">
                <a:solidFill>
                  <a:srgbClr val="FFC000"/>
                </a:solidFill>
                <a:latin typeface="Eras Light ITC" panose="020B0402030504020804" pitchFamily="34" charset="0"/>
              </a:rPr>
              <a:t>probleem</a:t>
            </a:r>
            <a:r>
              <a:rPr lang="en-US" sz="4800" dirty="0">
                <a:solidFill>
                  <a:srgbClr val="FFC000"/>
                </a:solidFill>
                <a:latin typeface="Eras Light ITC" panose="020B0402030504020804" pitchFamily="34" charset="0"/>
              </a:rPr>
              <a:t/>
            </a:r>
            <a:br>
              <a:rPr lang="en-US" sz="4800" dirty="0">
                <a:solidFill>
                  <a:srgbClr val="FFC000"/>
                </a:solidFill>
                <a:latin typeface="Eras Light ITC" panose="020B0402030504020804" pitchFamily="34" charset="0"/>
              </a:rPr>
            </a:br>
            <a:r>
              <a:rPr lang="en-US" sz="4800" dirty="0">
                <a:solidFill>
                  <a:srgbClr val="FFC000"/>
                </a:solidFill>
                <a:latin typeface="Eras Light ITC" panose="020B0402030504020804" pitchFamily="34" charset="0"/>
              </a:rPr>
              <a:t>               Maar </a:t>
            </a:r>
            <a:r>
              <a:rPr lang="en-US" sz="4800" dirty="0" err="1">
                <a:solidFill>
                  <a:srgbClr val="FFC000"/>
                </a:solidFill>
                <a:latin typeface="Eras Light ITC" panose="020B0402030504020804" pitchFamily="34" charset="0"/>
              </a:rPr>
              <a:t>niet</a:t>
            </a:r>
            <a:r>
              <a:rPr lang="en-US" sz="4800" dirty="0">
                <a:solidFill>
                  <a:srgbClr val="FFC000"/>
                </a:solidFill>
                <a:latin typeface="Eras Light ITC" panose="020B0402030504020804" pitchFamily="34" charset="0"/>
              </a:rPr>
              <a:t> in </a:t>
            </a:r>
            <a:r>
              <a:rPr lang="en-US" sz="4800" dirty="0" err="1">
                <a:solidFill>
                  <a:srgbClr val="FFC000"/>
                </a:solidFill>
                <a:latin typeface="Eras Light ITC" panose="020B0402030504020804" pitchFamily="34" charset="0"/>
              </a:rPr>
              <a:t>België</a:t>
            </a:r>
            <a:r>
              <a:rPr lang="en-US" sz="4800" dirty="0">
                <a:solidFill>
                  <a:srgbClr val="FFC000"/>
                </a:solidFill>
                <a:latin typeface="Eras Light ITC" panose="020B0402030504020804" pitchFamily="34" charset="0"/>
              </a:rPr>
              <a:t>… </a:t>
            </a:r>
            <a:r>
              <a:rPr lang="en-US" sz="4800" dirty="0" err="1">
                <a:solidFill>
                  <a:srgbClr val="FFC000"/>
                </a:solidFill>
                <a:latin typeface="Eras Light ITC" panose="020B0402030504020804" pitchFamily="34" charset="0"/>
              </a:rPr>
              <a:t>toch</a:t>
            </a:r>
            <a:r>
              <a:rPr lang="en-US" sz="4800" dirty="0">
                <a:solidFill>
                  <a:srgbClr val="FFC000"/>
                </a:solidFill>
                <a:latin typeface="Eras Light ITC" panose="020B0402030504020804" pitchFamily="34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12" y="2543175"/>
            <a:ext cx="1912690" cy="1434518"/>
          </a:xfrm>
          <a:prstGeom prst="rect">
            <a:avLst/>
          </a:prstGeom>
          <a:effectLst>
            <a:reflection blurRad="6350" stA="50000" endA="300" endPos="90000" dir="5400000" sy="-100000" algn="bl" rotWithShape="0"/>
            <a:softEdge rad="63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867" y="3158984"/>
            <a:ext cx="5923221" cy="39488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2165" y="2324099"/>
            <a:ext cx="4789130" cy="39630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4351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444" y="3052658"/>
            <a:ext cx="5923221" cy="39488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382771"/>
            <a:ext cx="11430000" cy="189259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91712" y="0"/>
            <a:ext cx="1912690" cy="68580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04402" y="431503"/>
            <a:ext cx="92352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C000"/>
                </a:solidFill>
                <a:latin typeface="Eras Light ITC" panose="020B0402030504020804" pitchFamily="34" charset="0"/>
              </a:rPr>
              <a:t>Cybercrime… </a:t>
            </a:r>
            <a:br>
              <a:rPr lang="en-US" sz="4800" dirty="0">
                <a:solidFill>
                  <a:srgbClr val="FFC000"/>
                </a:solidFill>
                <a:latin typeface="Eras Light ITC" panose="020B0402030504020804" pitchFamily="34" charset="0"/>
              </a:rPr>
            </a:br>
            <a:r>
              <a:rPr lang="en-US" sz="4800" dirty="0">
                <a:solidFill>
                  <a:srgbClr val="FFC000"/>
                </a:solidFill>
                <a:latin typeface="Eras Light ITC" panose="020B0402030504020804" pitchFamily="34" charset="0"/>
              </a:rPr>
              <a:t>     </a:t>
            </a:r>
            <a:r>
              <a:rPr lang="en-US" sz="4800" dirty="0" err="1">
                <a:solidFill>
                  <a:srgbClr val="FFC000"/>
                </a:solidFill>
                <a:latin typeface="Eras Light ITC" panose="020B0402030504020804" pitchFamily="34" charset="0"/>
              </a:rPr>
              <a:t>Een</a:t>
            </a:r>
            <a:r>
              <a:rPr lang="en-US" sz="4800" dirty="0">
                <a:solidFill>
                  <a:srgbClr val="FFC000"/>
                </a:solidFill>
                <a:latin typeface="Eras Light ITC" panose="020B0402030504020804" pitchFamily="34" charset="0"/>
              </a:rPr>
              <a:t> </a:t>
            </a:r>
            <a:r>
              <a:rPr lang="en-US" sz="4800" dirty="0" err="1">
                <a:solidFill>
                  <a:srgbClr val="FFC000"/>
                </a:solidFill>
                <a:latin typeface="Eras Light ITC" panose="020B0402030504020804" pitchFamily="34" charset="0"/>
              </a:rPr>
              <a:t>probleem</a:t>
            </a:r>
            <a:r>
              <a:rPr lang="en-US" sz="4800" dirty="0">
                <a:solidFill>
                  <a:srgbClr val="FFC000"/>
                </a:solidFill>
                <a:latin typeface="Eras Light ITC" panose="020B0402030504020804" pitchFamily="34" charset="0"/>
              </a:rPr>
              <a:t> maar </a:t>
            </a:r>
            <a:r>
              <a:rPr lang="en-US" sz="4800" dirty="0" err="1">
                <a:solidFill>
                  <a:srgbClr val="FFC000"/>
                </a:solidFill>
                <a:latin typeface="Eras Light ITC" panose="020B0402030504020804" pitchFamily="34" charset="0"/>
              </a:rPr>
              <a:t>niet</a:t>
            </a:r>
            <a:r>
              <a:rPr lang="en-US" sz="4800" dirty="0">
                <a:solidFill>
                  <a:srgbClr val="FFC000"/>
                </a:solidFill>
                <a:latin typeface="Eras Light ITC" panose="020B0402030504020804" pitchFamily="34" charset="0"/>
              </a:rPr>
              <a:t> </a:t>
            </a:r>
            <a:r>
              <a:rPr lang="en-US" sz="4800" dirty="0" err="1">
                <a:solidFill>
                  <a:srgbClr val="FFC000"/>
                </a:solidFill>
                <a:latin typeface="Eras Light ITC" panose="020B0402030504020804" pitchFamily="34" charset="0"/>
              </a:rPr>
              <a:t>voor</a:t>
            </a:r>
            <a:r>
              <a:rPr lang="en-US" sz="4800" dirty="0">
                <a:solidFill>
                  <a:srgbClr val="FFC000"/>
                </a:solidFill>
                <a:latin typeface="Eras Light ITC" panose="020B0402030504020804" pitchFamily="34" charset="0"/>
              </a:rPr>
              <a:t> u?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12" y="2543175"/>
            <a:ext cx="1912690" cy="1434518"/>
          </a:xfrm>
          <a:prstGeom prst="rect">
            <a:avLst/>
          </a:prstGeom>
          <a:effectLst>
            <a:reflection blurRad="6350" stA="50000" endA="300" endPos="90000" dir="5400000" sy="-100000" algn="bl" rotWithShape="0"/>
            <a:softEdge rad="63500"/>
          </a:effectLst>
        </p:spPr>
      </p:pic>
      <p:sp>
        <p:nvSpPr>
          <p:cNvPr id="11" name="TextBox 10"/>
          <p:cNvSpPr txBox="1"/>
          <p:nvPr/>
        </p:nvSpPr>
        <p:spPr>
          <a:xfrm>
            <a:off x="8321404" y="4108159"/>
            <a:ext cx="292099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>
                <a:ln w="19050">
                  <a:solidFill>
                    <a:schemeClr val="bg1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</a:rPr>
              <a:t>85%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96114" y="2427305"/>
            <a:ext cx="3393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  <a:latin typeface="Eras Light ITC" panose="020B0402030504020804" pitchFamily="34" charset="0"/>
              </a:rPr>
              <a:t>% van de </a:t>
            </a:r>
            <a:r>
              <a:rPr lang="en-US" sz="2400" dirty="0" err="1">
                <a:solidFill>
                  <a:srgbClr val="FFC000"/>
                </a:solidFill>
                <a:latin typeface="Eras Light ITC" panose="020B0402030504020804" pitchFamily="34" charset="0"/>
              </a:rPr>
              <a:t>bevolking</a:t>
            </a:r>
            <a:r>
              <a:rPr lang="en-US" sz="2400" dirty="0">
                <a:solidFill>
                  <a:srgbClr val="FFC000"/>
                </a:solidFill>
                <a:latin typeface="Eras Light ITC" panose="020B0402030504020804" pitchFamily="34" charset="0"/>
              </a:rPr>
              <a:t> </a:t>
            </a:r>
          </a:p>
          <a:p>
            <a:r>
              <a:rPr lang="en-US" sz="2400" dirty="0">
                <a:solidFill>
                  <a:srgbClr val="FFC000"/>
                </a:solidFill>
                <a:latin typeface="Eras Light ITC" panose="020B0402030504020804" pitchFamily="34" charset="0"/>
              </a:rPr>
              <a:t>                 op het internet</a:t>
            </a:r>
          </a:p>
        </p:txBody>
      </p:sp>
    </p:spTree>
    <p:extLst>
      <p:ext uri="{BB962C8B-B14F-4D97-AF65-F5344CB8AC3E}">
        <p14:creationId xmlns:p14="http://schemas.microsoft.com/office/powerpoint/2010/main" val="388139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2771"/>
            <a:ext cx="11430000" cy="189259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91712" y="0"/>
            <a:ext cx="1912690" cy="68580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04402" y="431503"/>
            <a:ext cx="92352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C000"/>
                </a:solidFill>
                <a:latin typeface="Eras Light ITC" panose="020B0402030504020804" pitchFamily="34" charset="0"/>
              </a:rPr>
              <a:t>Cybercrime… </a:t>
            </a:r>
            <a:br>
              <a:rPr lang="en-US" sz="4800" dirty="0">
                <a:solidFill>
                  <a:srgbClr val="FFC000"/>
                </a:solidFill>
                <a:latin typeface="Eras Light ITC" panose="020B0402030504020804" pitchFamily="34" charset="0"/>
              </a:rPr>
            </a:br>
            <a:r>
              <a:rPr lang="en-US" sz="4800" dirty="0">
                <a:solidFill>
                  <a:srgbClr val="FFC000"/>
                </a:solidFill>
                <a:latin typeface="Eras Light ITC" panose="020B0402030504020804" pitchFamily="34" charset="0"/>
              </a:rPr>
              <a:t>     </a:t>
            </a:r>
            <a:r>
              <a:rPr lang="en-US" sz="4800" dirty="0" err="1">
                <a:solidFill>
                  <a:srgbClr val="FFC000"/>
                </a:solidFill>
                <a:latin typeface="Eras Light ITC" panose="020B0402030504020804" pitchFamily="34" charset="0"/>
              </a:rPr>
              <a:t>Een</a:t>
            </a:r>
            <a:r>
              <a:rPr lang="en-US" sz="4800" dirty="0">
                <a:solidFill>
                  <a:srgbClr val="FFC000"/>
                </a:solidFill>
                <a:latin typeface="Eras Light ITC" panose="020B0402030504020804" pitchFamily="34" charset="0"/>
              </a:rPr>
              <a:t> </a:t>
            </a:r>
            <a:r>
              <a:rPr lang="en-US" sz="4800" dirty="0" err="1">
                <a:solidFill>
                  <a:srgbClr val="FFC000"/>
                </a:solidFill>
                <a:latin typeface="Eras Light ITC" panose="020B0402030504020804" pitchFamily="34" charset="0"/>
              </a:rPr>
              <a:t>probleem</a:t>
            </a:r>
            <a:r>
              <a:rPr lang="en-US" sz="4800" dirty="0">
                <a:solidFill>
                  <a:srgbClr val="FFC000"/>
                </a:solidFill>
                <a:latin typeface="Eras Light ITC" panose="020B0402030504020804" pitchFamily="34" charset="0"/>
              </a:rPr>
              <a:t> maar </a:t>
            </a:r>
            <a:r>
              <a:rPr lang="en-US" sz="4800" dirty="0" err="1">
                <a:solidFill>
                  <a:srgbClr val="FFC000"/>
                </a:solidFill>
                <a:latin typeface="Eras Light ITC" panose="020B0402030504020804" pitchFamily="34" charset="0"/>
              </a:rPr>
              <a:t>niet</a:t>
            </a:r>
            <a:r>
              <a:rPr lang="en-US" sz="4800" dirty="0">
                <a:solidFill>
                  <a:srgbClr val="FFC000"/>
                </a:solidFill>
                <a:latin typeface="Eras Light ITC" panose="020B0402030504020804" pitchFamily="34" charset="0"/>
              </a:rPr>
              <a:t> </a:t>
            </a:r>
            <a:r>
              <a:rPr lang="en-US" sz="4800" dirty="0" err="1">
                <a:solidFill>
                  <a:srgbClr val="FFC000"/>
                </a:solidFill>
                <a:latin typeface="Eras Light ITC" panose="020B0402030504020804" pitchFamily="34" charset="0"/>
              </a:rPr>
              <a:t>voor</a:t>
            </a:r>
            <a:r>
              <a:rPr lang="en-US" sz="4800" dirty="0">
                <a:solidFill>
                  <a:srgbClr val="FFC000"/>
                </a:solidFill>
                <a:latin typeface="Eras Light ITC" panose="020B0402030504020804" pitchFamily="34" charset="0"/>
              </a:rPr>
              <a:t> u?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12" y="2543175"/>
            <a:ext cx="1912690" cy="1434518"/>
          </a:xfrm>
          <a:prstGeom prst="rect">
            <a:avLst/>
          </a:prstGeom>
          <a:effectLst>
            <a:reflection blurRad="6350" stA="50000" endA="300" endPos="90000" dir="5400000" sy="-100000" algn="bl" rotWithShape="0"/>
            <a:softEdge rad="63500"/>
          </a:effectLst>
        </p:spPr>
      </p:pic>
      <p:sp>
        <p:nvSpPr>
          <p:cNvPr id="10" name="TextBox 9"/>
          <p:cNvSpPr txBox="1"/>
          <p:nvPr/>
        </p:nvSpPr>
        <p:spPr>
          <a:xfrm>
            <a:off x="2696114" y="2427305"/>
            <a:ext cx="3651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C000"/>
                </a:solidFill>
                <a:latin typeface="Eras Light ITC" panose="020B0402030504020804" pitchFamily="34" charset="0"/>
              </a:rPr>
              <a:t>België</a:t>
            </a:r>
            <a:r>
              <a:rPr lang="en-US" sz="2400" dirty="0">
                <a:solidFill>
                  <a:srgbClr val="FFC000"/>
                </a:solidFill>
                <a:latin typeface="Eras Light ITC" panose="020B0402030504020804" pitchFamily="34" charset="0"/>
              </a:rPr>
              <a:t>, </a:t>
            </a:r>
            <a:r>
              <a:rPr lang="en-US" sz="2400" dirty="0" err="1">
                <a:solidFill>
                  <a:srgbClr val="FFC000"/>
                </a:solidFill>
                <a:latin typeface="Eras Light ITC" panose="020B0402030504020804" pitchFamily="34" charset="0"/>
              </a:rPr>
              <a:t>niet</a:t>
            </a:r>
            <a:r>
              <a:rPr lang="en-US" sz="2400" dirty="0">
                <a:solidFill>
                  <a:srgbClr val="FFC000"/>
                </a:solidFill>
                <a:latin typeface="Eras Light ITC" panose="020B0402030504020804" pitchFamily="34" charset="0"/>
              </a:rPr>
              <a:t> digital </a:t>
            </a:r>
            <a:r>
              <a:rPr lang="en-US" sz="2400" dirty="0" err="1">
                <a:solidFill>
                  <a:srgbClr val="FFC000"/>
                </a:solidFill>
                <a:latin typeface="Eras Light ITC" panose="020B0402030504020804" pitchFamily="34" charset="0"/>
              </a:rPr>
              <a:t>dacht</a:t>
            </a:r>
            <a:r>
              <a:rPr lang="en-US" sz="2400" dirty="0">
                <a:solidFill>
                  <a:srgbClr val="FFC000"/>
                </a:solidFill>
                <a:latin typeface="Eras Light ITC" panose="020B0402030504020804" pitchFamily="34" charset="0"/>
              </a:rPr>
              <a:t> u?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444" y="3052658"/>
            <a:ext cx="5923221" cy="39488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014298" y="2608721"/>
            <a:ext cx="35253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</a:rPr>
              <a:t>76%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Eras Light ITC" panose="020B0402030504020804" pitchFamily="34" charset="0"/>
              </a:rPr>
              <a:t>koopt</a:t>
            </a:r>
            <a:r>
              <a:rPr lang="en-US" sz="3200" dirty="0">
                <a:solidFill>
                  <a:srgbClr val="FFC000"/>
                </a:solidFill>
                <a:latin typeface="Eras Light ITC" panose="020B0402030504020804" pitchFamily="34" charset="0"/>
              </a:rPr>
              <a:t> online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39425" y="3899467"/>
            <a:ext cx="29418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</a:rPr>
              <a:t>153€ </a:t>
            </a:r>
            <a:r>
              <a:rPr lang="en-US" sz="3200" dirty="0">
                <a:solidFill>
                  <a:srgbClr val="FFC000"/>
                </a:solidFill>
                <a:latin typeface="Eras Light ITC" panose="020B0402030504020804" pitchFamily="34" charset="0"/>
              </a:rPr>
              <a:t>/</a:t>
            </a:r>
            <a:r>
              <a:rPr lang="en-US" sz="3200" dirty="0" err="1">
                <a:solidFill>
                  <a:srgbClr val="FFC000"/>
                </a:solidFill>
                <a:latin typeface="Eras Light ITC" panose="020B0402030504020804" pitchFamily="34" charset="0"/>
              </a:rPr>
              <a:t>maand</a:t>
            </a:r>
            <a:endParaRPr lang="en-US" sz="3200" dirty="0">
              <a:solidFill>
                <a:srgbClr val="FFC000"/>
              </a:solidFill>
              <a:latin typeface="Eras Light ITC" panose="020B04020305040208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86260" y="5273825"/>
            <a:ext cx="30299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8.000.000.000€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02419" y="5642032"/>
            <a:ext cx="3041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FFC000"/>
                </a:solidFill>
                <a:latin typeface="Eras Light ITC" panose="020B0402030504020804" pitchFamily="34" charset="0"/>
              </a:rPr>
              <a:t>Omzet</a:t>
            </a:r>
            <a:r>
              <a:rPr lang="en-US" sz="3600" dirty="0">
                <a:solidFill>
                  <a:srgbClr val="FFC000"/>
                </a:solidFill>
                <a:latin typeface="Eras Light ITC" panose="020B0402030504020804" pitchFamily="34" charset="0"/>
              </a:rPr>
              <a:t> in 2015</a:t>
            </a:r>
            <a:endParaRPr lang="en-US" sz="5400" dirty="0">
              <a:solidFill>
                <a:srgbClr val="FFC000"/>
              </a:solidFill>
              <a:latin typeface="Eras Light ITC" panose="020B04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2771"/>
            <a:ext cx="11430000" cy="189259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91712" y="0"/>
            <a:ext cx="1912690" cy="68580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04402" y="431503"/>
            <a:ext cx="9114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C000"/>
                </a:solidFill>
                <a:latin typeface="Eras Light ITC" panose="020B0402030504020804" pitchFamily="34" charset="0"/>
              </a:rPr>
              <a:t>Internet ≠ </a:t>
            </a:r>
            <a:r>
              <a:rPr lang="en-US" sz="4800" dirty="0" err="1">
                <a:solidFill>
                  <a:srgbClr val="FFC000"/>
                </a:solidFill>
                <a:latin typeface="Eras Light ITC" panose="020B0402030504020804" pitchFamily="34" charset="0"/>
              </a:rPr>
              <a:t>Cybercriminaliteit</a:t>
            </a:r>
            <a:r>
              <a:rPr lang="en-US" sz="4800" dirty="0">
                <a:solidFill>
                  <a:srgbClr val="FFC000"/>
                </a:solidFill>
                <a:latin typeface="Eras Light ITC" panose="020B0402030504020804" pitchFamily="34" charset="0"/>
              </a:rPr>
              <a:t>… </a:t>
            </a:r>
            <a:r>
              <a:rPr lang="en-US" sz="4800" dirty="0" err="1">
                <a:solidFill>
                  <a:srgbClr val="FFC000"/>
                </a:solidFill>
                <a:latin typeface="Eras Light ITC" panose="020B0402030504020804" pitchFamily="34" charset="0"/>
              </a:rPr>
              <a:t>toch</a:t>
            </a:r>
            <a:r>
              <a:rPr lang="en-US" sz="4800" dirty="0">
                <a:solidFill>
                  <a:srgbClr val="FFC000"/>
                </a:solidFill>
                <a:latin typeface="Eras Light ITC" panose="020B0402030504020804" pitchFamily="34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12" y="2543175"/>
            <a:ext cx="1912690" cy="1434518"/>
          </a:xfrm>
          <a:prstGeom prst="rect">
            <a:avLst/>
          </a:prstGeom>
          <a:effectLst>
            <a:reflection blurRad="6350" stA="50000" endA="300" endPos="90000" dir="5400000" sy="-100000" algn="bl" rotWithShape="0"/>
            <a:softEdge rad="63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4862" y="2360775"/>
            <a:ext cx="4006635" cy="134589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8" name="TextBox 17"/>
          <p:cNvSpPr txBox="1"/>
          <p:nvPr/>
        </p:nvSpPr>
        <p:spPr>
          <a:xfrm>
            <a:off x="5937128" y="3568179"/>
            <a:ext cx="53559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C000"/>
                </a:solidFill>
                <a:latin typeface="Eras Light ITC" panose="020B0402030504020804" pitchFamily="34" charset="0"/>
              </a:rPr>
              <a:t>PER SECONDE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73668" y="3944900"/>
            <a:ext cx="36327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</a:rPr>
              <a:t>57.000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Eras Light ITC" panose="020B0402030504020804" pitchFamily="34" charset="0"/>
              </a:rPr>
              <a:t>zoekopdrachten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Eras Light ITC" panose="020B0402030504020804" pitchFamily="34" charset="0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883400" y="4973389"/>
            <a:ext cx="1465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  <a:latin typeface="Eras Light ITC" panose="020B0402030504020804" pitchFamily="34" charset="0"/>
              </a:rPr>
              <a:t>websites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61539" y="4448340"/>
            <a:ext cx="63065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</a:rPr>
              <a:t>1.200.000.000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60665" y="5968375"/>
            <a:ext cx="1358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C000"/>
                </a:solidFill>
                <a:latin typeface="Eras Light ITC" panose="020B0402030504020804" pitchFamily="34" charset="0"/>
              </a:rPr>
              <a:t>Waarvan</a:t>
            </a:r>
            <a:endParaRPr lang="en-US" sz="2400" dirty="0">
              <a:solidFill>
                <a:srgbClr val="FFC000"/>
              </a:solidFill>
              <a:latin typeface="Eras Light ITC" panose="020B04020305040208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53882" y="6019959"/>
            <a:ext cx="2589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  <a:latin typeface="Eras Light ITC" panose="020B0402030504020804" pitchFamily="34" charset="0"/>
              </a:rPr>
              <a:t>met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Eras Light ITC" panose="020B0402030504020804" pitchFamily="34" charset="0"/>
              </a:rPr>
              <a:t> </a:t>
            </a:r>
            <a:r>
              <a:rPr lang="en-US" sz="2400" dirty="0">
                <a:solidFill>
                  <a:srgbClr val="FFC000"/>
                </a:solidFill>
                <a:latin typeface="Eras Light ITC" panose="020B0402030504020804" pitchFamily="34" charset="0"/>
              </a:rPr>
              <a:t>security-</a:t>
            </a:r>
            <a:r>
              <a:rPr lang="en-US" sz="2400" dirty="0" err="1">
                <a:solidFill>
                  <a:srgbClr val="FFC000"/>
                </a:solidFill>
                <a:latin typeface="Eras Light ITC" panose="020B0402030504020804" pitchFamily="34" charset="0"/>
              </a:rPr>
              <a:t>lekken</a:t>
            </a:r>
            <a:endParaRPr lang="en-US" sz="2400" dirty="0">
              <a:solidFill>
                <a:srgbClr val="FFC000"/>
              </a:solidFill>
              <a:latin typeface="Eras Light ITC" panose="020B04020305040208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82598" y="5088935"/>
            <a:ext cx="2350323" cy="186204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1500" dirty="0">
                <a:ln w="19050">
                  <a:solidFill>
                    <a:schemeClr val="bg1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</a:rPr>
              <a:t>75%</a:t>
            </a:r>
          </a:p>
        </p:txBody>
      </p:sp>
    </p:spTree>
    <p:extLst>
      <p:ext uri="{BB962C8B-B14F-4D97-AF65-F5344CB8AC3E}">
        <p14:creationId xmlns:p14="http://schemas.microsoft.com/office/powerpoint/2010/main" val="259221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2771"/>
            <a:ext cx="11430000" cy="189259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91712" y="0"/>
            <a:ext cx="1912690" cy="68580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04402" y="431503"/>
            <a:ext cx="9114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C000"/>
                </a:solidFill>
                <a:latin typeface="Eras Light ITC" panose="020B0402030504020804" pitchFamily="34" charset="0"/>
              </a:rPr>
              <a:t>Internet ≠ </a:t>
            </a:r>
            <a:r>
              <a:rPr lang="en-US" sz="4800" dirty="0" err="1">
                <a:solidFill>
                  <a:srgbClr val="FFC000"/>
                </a:solidFill>
                <a:latin typeface="Eras Light ITC" panose="020B0402030504020804" pitchFamily="34" charset="0"/>
              </a:rPr>
              <a:t>Cybercriminaliteit</a:t>
            </a:r>
            <a:r>
              <a:rPr lang="en-US" sz="4800" dirty="0">
                <a:solidFill>
                  <a:srgbClr val="FFC000"/>
                </a:solidFill>
                <a:latin typeface="Eras Light ITC" panose="020B0402030504020804" pitchFamily="34" charset="0"/>
              </a:rPr>
              <a:t>… </a:t>
            </a:r>
            <a:r>
              <a:rPr lang="en-US" sz="4800" dirty="0" err="1">
                <a:solidFill>
                  <a:srgbClr val="FFC000"/>
                </a:solidFill>
                <a:latin typeface="Eras Light ITC" panose="020B0402030504020804" pitchFamily="34" charset="0"/>
              </a:rPr>
              <a:t>toch</a:t>
            </a:r>
            <a:r>
              <a:rPr lang="en-US" sz="4800" dirty="0">
                <a:solidFill>
                  <a:srgbClr val="FFC000"/>
                </a:solidFill>
                <a:latin typeface="Eras Light ITC" panose="020B0402030504020804" pitchFamily="34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12" y="2543175"/>
            <a:ext cx="1912690" cy="1434518"/>
          </a:xfrm>
          <a:prstGeom prst="rect">
            <a:avLst/>
          </a:prstGeom>
          <a:effectLst>
            <a:reflection blurRad="6350" stA="50000" endA="300" endPos="90000" dir="5400000" sy="-100000" algn="bl" rotWithShape="0"/>
            <a:softEdge rad="63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240" y="1152025"/>
            <a:ext cx="3936193" cy="295214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27607" y="5566740"/>
            <a:ext cx="1164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C000"/>
                </a:solidFill>
                <a:latin typeface="Eras Light ITC" panose="020B0402030504020804" pitchFamily="34" charset="0"/>
              </a:rPr>
              <a:t>Waarvan</a:t>
            </a:r>
            <a:endParaRPr lang="en-US" sz="2000" dirty="0">
              <a:solidFill>
                <a:srgbClr val="FFC000"/>
              </a:solidFill>
              <a:latin typeface="Eras Light ITC" panose="020B04020305040208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82255" y="5566740"/>
            <a:ext cx="830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  <a:latin typeface="Eras Light ITC" panose="020B0402030504020804" pitchFamily="34" charset="0"/>
              </a:rPr>
              <a:t>SPAM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27643" y="4744318"/>
            <a:ext cx="235032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>
                <a:ln w="28575">
                  <a:solidFill>
                    <a:schemeClr val="bg1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</a:rPr>
              <a:t>75%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55195" y="4025368"/>
            <a:ext cx="28696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solidFill>
                  <a:srgbClr val="FFC000"/>
                </a:solidFill>
                <a:latin typeface="Eras Light ITC" panose="020B0402030504020804" pitchFamily="34" charset="0"/>
              </a:rPr>
              <a:t>eMails</a:t>
            </a:r>
            <a:r>
              <a:rPr lang="en-US" sz="4800" dirty="0">
                <a:solidFill>
                  <a:srgbClr val="FFC000"/>
                </a:solidFill>
                <a:latin typeface="Eras Light ITC" panose="020B0402030504020804" pitchFamily="34" charset="0"/>
              </a:rPr>
              <a:t> per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43411" y="3568356"/>
            <a:ext cx="42723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2.537.834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554696" y="4025368"/>
            <a:ext cx="23679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solidFill>
                  <a:srgbClr val="FFC000"/>
                </a:solidFill>
                <a:latin typeface="Eras Light ITC" panose="020B0402030504020804" pitchFamily="34" charset="0"/>
              </a:rPr>
              <a:t>seconde</a:t>
            </a:r>
            <a:endParaRPr lang="en-US" sz="4800" dirty="0">
              <a:solidFill>
                <a:srgbClr val="FFC000"/>
              </a:solidFill>
              <a:latin typeface="Eras Light ITC" panose="020B04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39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5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2771"/>
            <a:ext cx="11430000" cy="189259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91712" y="0"/>
            <a:ext cx="1912690" cy="68580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04402" y="431503"/>
            <a:ext cx="9114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C000"/>
                </a:solidFill>
                <a:latin typeface="Eras Light ITC" panose="020B0402030504020804" pitchFamily="34" charset="0"/>
              </a:rPr>
              <a:t>Internet ≠ </a:t>
            </a:r>
            <a:r>
              <a:rPr lang="en-US" sz="4800" dirty="0" err="1">
                <a:solidFill>
                  <a:srgbClr val="FFC000"/>
                </a:solidFill>
                <a:latin typeface="Eras Light ITC" panose="020B0402030504020804" pitchFamily="34" charset="0"/>
              </a:rPr>
              <a:t>Cybercriminaliteit</a:t>
            </a:r>
            <a:r>
              <a:rPr lang="en-US" sz="4800" dirty="0">
                <a:solidFill>
                  <a:srgbClr val="FFC000"/>
                </a:solidFill>
                <a:latin typeface="Eras Light ITC" panose="020B0402030504020804" pitchFamily="34" charset="0"/>
              </a:rPr>
              <a:t>… </a:t>
            </a:r>
            <a:r>
              <a:rPr lang="en-US" sz="4800" dirty="0" err="1">
                <a:solidFill>
                  <a:srgbClr val="FFC000"/>
                </a:solidFill>
                <a:latin typeface="Eras Light ITC" panose="020B0402030504020804" pitchFamily="34" charset="0"/>
              </a:rPr>
              <a:t>toch</a:t>
            </a:r>
            <a:r>
              <a:rPr lang="en-US" sz="4800" dirty="0">
                <a:solidFill>
                  <a:srgbClr val="FFC000"/>
                </a:solidFill>
                <a:latin typeface="Eras Light ITC" panose="020B0402030504020804" pitchFamily="34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12" y="2543175"/>
            <a:ext cx="1912690" cy="1434518"/>
          </a:xfrm>
          <a:prstGeom prst="rect">
            <a:avLst/>
          </a:prstGeom>
          <a:effectLst>
            <a:reflection blurRad="6350" stA="50000" endA="300" endPos="90000" dir="5400000" sy="-100000" algn="bl" rotWithShape="0"/>
            <a:softEdge rad="63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240" y="1152025"/>
            <a:ext cx="3936193" cy="295214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443325" y="5127689"/>
            <a:ext cx="1164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C000"/>
                </a:solidFill>
                <a:latin typeface="Eras Light ITC" panose="020B0402030504020804" pitchFamily="34" charset="0"/>
              </a:rPr>
              <a:t>Waarvan</a:t>
            </a:r>
            <a:endParaRPr lang="en-US" sz="2000" dirty="0">
              <a:solidFill>
                <a:srgbClr val="FFC000"/>
              </a:solidFill>
              <a:latin typeface="Eras Light ITC" panose="020B04020305040208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204706" y="5127689"/>
            <a:ext cx="830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  <a:latin typeface="Eras Light ITC" panose="020B0402030504020804" pitchFamily="34" charset="0"/>
              </a:rPr>
              <a:t>SPAM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624891" y="4653841"/>
            <a:ext cx="15408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n w="28575">
                  <a:solidFill>
                    <a:schemeClr val="bg1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</a:rPr>
              <a:t>75%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55195" y="4025368"/>
            <a:ext cx="28696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solidFill>
                  <a:srgbClr val="FFC000"/>
                </a:solidFill>
                <a:latin typeface="Eras Light ITC" panose="020B0402030504020804" pitchFamily="34" charset="0"/>
              </a:rPr>
              <a:t>eMails</a:t>
            </a:r>
            <a:r>
              <a:rPr lang="en-US" sz="4800" dirty="0">
                <a:solidFill>
                  <a:srgbClr val="FFC000"/>
                </a:solidFill>
                <a:latin typeface="Eras Light ITC" panose="020B0402030504020804" pitchFamily="34" charset="0"/>
              </a:rPr>
              <a:t> per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43411" y="3568356"/>
            <a:ext cx="42723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2.537.834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589865" y="4025368"/>
            <a:ext cx="23679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solidFill>
                  <a:srgbClr val="FFC000"/>
                </a:solidFill>
                <a:latin typeface="Eras Light ITC" panose="020B0402030504020804" pitchFamily="34" charset="0"/>
              </a:rPr>
              <a:t>seconde</a:t>
            </a:r>
            <a:endParaRPr lang="en-US" sz="4800" dirty="0">
              <a:solidFill>
                <a:srgbClr val="FFC000"/>
              </a:solidFill>
              <a:latin typeface="Eras Light ITC" panose="020B04020305040208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82872" y="5397158"/>
            <a:ext cx="86276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3%  </a:t>
            </a:r>
            <a:r>
              <a:rPr lang="en-US" sz="4000" dirty="0">
                <a:solidFill>
                  <a:srgbClr val="FFC000"/>
                </a:solidFill>
                <a:latin typeface="Eras Light ITC" panose="020B0402030504020804" pitchFamily="34" charset="0"/>
              </a:rPr>
              <a:t>van de spam-mail </a:t>
            </a:r>
            <a:r>
              <a:rPr lang="en-US" sz="4000" dirty="0" err="1">
                <a:solidFill>
                  <a:srgbClr val="FFC000"/>
                </a:solidFill>
                <a:latin typeface="Eras Light ITC" panose="020B0402030504020804" pitchFamily="34" charset="0"/>
              </a:rPr>
              <a:t>bevat</a:t>
            </a:r>
            <a:r>
              <a:rPr lang="en-US" sz="4000" dirty="0">
                <a:solidFill>
                  <a:srgbClr val="FFC000"/>
                </a:solidFill>
                <a:latin typeface="Eras Light ITC" panose="020B0402030504020804" pitchFamily="34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latin typeface="Eras Light ITC" panose="020B0402030504020804" pitchFamily="34" charset="0"/>
              </a:rPr>
              <a:t>virussen</a:t>
            </a:r>
            <a:endParaRPr lang="en-US" sz="8000" dirty="0">
              <a:solidFill>
                <a:srgbClr val="FFC000"/>
              </a:solidFill>
              <a:latin typeface="Eras Light ITC" panose="020B04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72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2771"/>
            <a:ext cx="11430000" cy="189259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91712" y="0"/>
            <a:ext cx="1912690" cy="68580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04402" y="431503"/>
            <a:ext cx="9114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C000"/>
                </a:solidFill>
                <a:latin typeface="Eras Light ITC" panose="020B0402030504020804" pitchFamily="34" charset="0"/>
              </a:rPr>
              <a:t>Internet ≠ </a:t>
            </a:r>
            <a:r>
              <a:rPr lang="en-US" sz="4800" dirty="0" err="1">
                <a:solidFill>
                  <a:srgbClr val="FFC000"/>
                </a:solidFill>
                <a:latin typeface="Eras Light ITC" panose="020B0402030504020804" pitchFamily="34" charset="0"/>
              </a:rPr>
              <a:t>Cybercriminaliteit</a:t>
            </a:r>
            <a:r>
              <a:rPr lang="en-US" sz="4800" dirty="0">
                <a:solidFill>
                  <a:srgbClr val="FFC000"/>
                </a:solidFill>
                <a:latin typeface="Eras Light ITC" panose="020B0402030504020804" pitchFamily="34" charset="0"/>
              </a:rPr>
              <a:t>… </a:t>
            </a:r>
            <a:r>
              <a:rPr lang="en-US" sz="4800" dirty="0" err="1">
                <a:solidFill>
                  <a:srgbClr val="FFC000"/>
                </a:solidFill>
                <a:latin typeface="Eras Light ITC" panose="020B0402030504020804" pitchFamily="34" charset="0"/>
              </a:rPr>
              <a:t>toch</a:t>
            </a:r>
            <a:r>
              <a:rPr lang="en-US" sz="4800" dirty="0">
                <a:solidFill>
                  <a:srgbClr val="FFC000"/>
                </a:solidFill>
                <a:latin typeface="Eras Light ITC" panose="020B0402030504020804" pitchFamily="34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12" y="2543175"/>
            <a:ext cx="1912690" cy="1434518"/>
          </a:xfrm>
          <a:prstGeom prst="rect">
            <a:avLst/>
          </a:prstGeom>
          <a:effectLst>
            <a:reflection blurRad="6350" stA="50000" endA="300" endPos="90000" dir="5400000" sy="-100000" algn="bl" rotWithShape="0"/>
            <a:softEdge rad="63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240" y="1152025"/>
            <a:ext cx="3936193" cy="295214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443325" y="5127689"/>
            <a:ext cx="1164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C000"/>
                </a:solidFill>
                <a:latin typeface="Eras Light ITC" panose="020B0402030504020804" pitchFamily="34" charset="0"/>
              </a:rPr>
              <a:t>Waarvan</a:t>
            </a:r>
            <a:endParaRPr lang="en-US" sz="2000" dirty="0">
              <a:solidFill>
                <a:srgbClr val="FFC000"/>
              </a:solidFill>
              <a:latin typeface="Eras Light ITC" panose="020B04020305040208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204706" y="5127689"/>
            <a:ext cx="830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  <a:latin typeface="Eras Light ITC" panose="020B0402030504020804" pitchFamily="34" charset="0"/>
              </a:rPr>
              <a:t>SPAM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624891" y="4653841"/>
            <a:ext cx="15408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n w="28575">
                  <a:solidFill>
                    <a:schemeClr val="bg1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</a:rPr>
              <a:t>75%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55195" y="4025368"/>
            <a:ext cx="28696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solidFill>
                  <a:srgbClr val="FFC000"/>
                </a:solidFill>
                <a:latin typeface="Eras Light ITC" panose="020B0402030504020804" pitchFamily="34" charset="0"/>
              </a:rPr>
              <a:t>eMails</a:t>
            </a:r>
            <a:r>
              <a:rPr lang="en-US" sz="4800" dirty="0">
                <a:solidFill>
                  <a:srgbClr val="FFC000"/>
                </a:solidFill>
                <a:latin typeface="Eras Light ITC" panose="020B0402030504020804" pitchFamily="34" charset="0"/>
              </a:rPr>
              <a:t> per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43411" y="3568356"/>
            <a:ext cx="42723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2.537.834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624891" y="4022654"/>
            <a:ext cx="23679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solidFill>
                  <a:srgbClr val="FFC000"/>
                </a:solidFill>
                <a:latin typeface="Eras Light ITC" panose="020B0402030504020804" pitchFamily="34" charset="0"/>
              </a:rPr>
              <a:t>seconde</a:t>
            </a:r>
            <a:endParaRPr lang="en-US" sz="4800" dirty="0">
              <a:solidFill>
                <a:srgbClr val="FFC000"/>
              </a:solidFill>
              <a:latin typeface="Eras Light ITC" panose="020B04020305040208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82872" y="5397158"/>
            <a:ext cx="57310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57.101 </a:t>
            </a:r>
            <a:r>
              <a:rPr lang="en-US" sz="2800" dirty="0">
                <a:solidFill>
                  <a:srgbClr val="FFC000"/>
                </a:solidFill>
                <a:latin typeface="Eras Light ITC" panose="020B0402030504020804" pitchFamily="34" charset="0"/>
              </a:rPr>
              <a:t>mails met </a:t>
            </a:r>
            <a:r>
              <a:rPr lang="en-US" sz="2800" dirty="0" err="1">
                <a:solidFill>
                  <a:srgbClr val="FFC000"/>
                </a:solidFill>
                <a:latin typeface="Eras Light ITC" panose="020B0402030504020804" pitchFamily="34" charset="0"/>
              </a:rPr>
              <a:t>virussen</a:t>
            </a:r>
            <a:endParaRPr lang="en-US" sz="8000" dirty="0">
              <a:solidFill>
                <a:srgbClr val="FFC000"/>
              </a:solidFill>
              <a:latin typeface="Eras Light ITC" panose="020B04020305040208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06045" y="5769941"/>
            <a:ext cx="35349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C000"/>
                </a:solidFill>
                <a:latin typeface="Eras Light ITC" panose="020B0402030504020804" pitchFamily="34" charset="0"/>
              </a:rPr>
              <a:t>PER </a:t>
            </a:r>
            <a:r>
              <a:rPr lang="en-US" sz="4800" dirty="0" err="1">
                <a:solidFill>
                  <a:srgbClr val="FFC000"/>
                </a:solidFill>
                <a:latin typeface="Eras Light ITC" panose="020B0402030504020804" pitchFamily="34" charset="0"/>
              </a:rPr>
              <a:t>seconde</a:t>
            </a:r>
            <a:endParaRPr lang="en-US" sz="4800" dirty="0">
              <a:solidFill>
                <a:srgbClr val="FFC000"/>
              </a:solidFill>
              <a:latin typeface="Eras Light ITC" panose="020B04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03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2771"/>
            <a:ext cx="11430000" cy="189259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91712" y="0"/>
            <a:ext cx="1912690" cy="68580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04402" y="431503"/>
            <a:ext cx="9114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C000"/>
                </a:solidFill>
                <a:latin typeface="Eras Light ITC" panose="020B0402030504020804" pitchFamily="34" charset="0"/>
              </a:rPr>
              <a:t>Internet ≠ </a:t>
            </a:r>
            <a:r>
              <a:rPr lang="en-US" sz="4800" dirty="0" err="1">
                <a:solidFill>
                  <a:srgbClr val="FFC000"/>
                </a:solidFill>
                <a:latin typeface="Eras Light ITC" panose="020B0402030504020804" pitchFamily="34" charset="0"/>
              </a:rPr>
              <a:t>Cybercriminaliteit</a:t>
            </a:r>
            <a:r>
              <a:rPr lang="en-US" sz="4800" dirty="0">
                <a:solidFill>
                  <a:srgbClr val="FFC000"/>
                </a:solidFill>
                <a:latin typeface="Eras Light ITC" panose="020B0402030504020804" pitchFamily="34" charset="0"/>
              </a:rPr>
              <a:t>… </a:t>
            </a:r>
            <a:r>
              <a:rPr lang="en-US" sz="4800" dirty="0" err="1">
                <a:solidFill>
                  <a:srgbClr val="FFC000"/>
                </a:solidFill>
                <a:latin typeface="Eras Light ITC" panose="020B0402030504020804" pitchFamily="34" charset="0"/>
              </a:rPr>
              <a:t>toch</a:t>
            </a:r>
            <a:r>
              <a:rPr lang="en-US" sz="4800" dirty="0">
                <a:solidFill>
                  <a:srgbClr val="FFC000"/>
                </a:solidFill>
                <a:latin typeface="Eras Light ITC" panose="020B0402030504020804" pitchFamily="34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12" y="2543175"/>
            <a:ext cx="1912690" cy="1434518"/>
          </a:xfrm>
          <a:prstGeom prst="rect">
            <a:avLst/>
          </a:prstGeom>
          <a:effectLst>
            <a:reflection blurRad="6350" stA="50000" endA="300" endPos="90000" dir="5400000" sy="-100000" algn="bl" rotWithShape="0"/>
            <a:softEdge rad="63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240" y="1152025"/>
            <a:ext cx="3936193" cy="295214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793138" y="5371922"/>
            <a:ext cx="1164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C000"/>
                </a:solidFill>
                <a:latin typeface="Eras Light ITC" panose="020B0402030504020804" pitchFamily="34" charset="0"/>
              </a:rPr>
              <a:t>Waarvan</a:t>
            </a:r>
            <a:endParaRPr lang="en-US" sz="2000" dirty="0">
              <a:solidFill>
                <a:srgbClr val="FFC000"/>
              </a:solidFill>
              <a:latin typeface="Eras Light ITC" panose="020B04020305040208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77016" y="5371922"/>
            <a:ext cx="3076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C000"/>
                </a:solidFill>
                <a:latin typeface="Eras Light ITC" panose="020B0402030504020804" pitchFamily="34" charset="0"/>
              </a:rPr>
              <a:t>gericht</a:t>
            </a:r>
            <a:r>
              <a:rPr lang="en-US" sz="2000" dirty="0">
                <a:solidFill>
                  <a:srgbClr val="FFC000"/>
                </a:solidFill>
                <a:latin typeface="Eras Light ITC" panose="020B0402030504020804" pitchFamily="34" charset="0"/>
              </a:rPr>
              <a:t> op </a:t>
            </a:r>
            <a:r>
              <a:rPr lang="en-US" sz="2000" dirty="0" err="1">
                <a:solidFill>
                  <a:srgbClr val="FFC000"/>
                </a:solidFill>
                <a:latin typeface="Eras Light ITC" panose="020B0402030504020804" pitchFamily="34" charset="0"/>
              </a:rPr>
              <a:t>ondernemingen</a:t>
            </a:r>
            <a:endParaRPr lang="en-US" sz="2000" dirty="0">
              <a:solidFill>
                <a:srgbClr val="FFC000"/>
              </a:solidFill>
              <a:latin typeface="Eras Light ITC" panose="020B04020305040208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02621" y="4845496"/>
            <a:ext cx="16113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n w="28575">
                  <a:solidFill>
                    <a:schemeClr val="bg1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</a:rPr>
              <a:t>50%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59833" y="4255728"/>
            <a:ext cx="3191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Eras Light ITC" panose="020B0402030504020804" pitchFamily="34" charset="0"/>
              </a:rPr>
              <a:t>Phishing </a:t>
            </a:r>
            <a:r>
              <a:rPr lang="en-US" sz="3600" dirty="0" err="1">
                <a:solidFill>
                  <a:srgbClr val="FFC000"/>
                </a:solidFill>
                <a:latin typeface="Eras Light ITC" panose="020B0402030504020804" pitchFamily="34" charset="0"/>
              </a:rPr>
              <a:t>eMails</a:t>
            </a:r>
            <a:endParaRPr lang="en-US" sz="3600" dirty="0">
              <a:solidFill>
                <a:srgbClr val="FFC000"/>
              </a:solidFill>
              <a:latin typeface="Eras Light ITC" panose="020B04020305040208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58484" y="3813551"/>
            <a:ext cx="261642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3.400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151732" y="4040841"/>
            <a:ext cx="39565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C000"/>
                </a:solidFill>
                <a:latin typeface="Eras Light ITC" panose="020B0402030504020804" pitchFamily="34" charset="0"/>
              </a:rPr>
              <a:t>PER </a:t>
            </a:r>
            <a:r>
              <a:rPr lang="en-US" sz="5400" dirty="0" err="1">
                <a:solidFill>
                  <a:srgbClr val="FFC000"/>
                </a:solidFill>
                <a:latin typeface="Eras Light ITC" panose="020B0402030504020804" pitchFamily="34" charset="0"/>
              </a:rPr>
              <a:t>seconde</a:t>
            </a:r>
            <a:endParaRPr lang="en-US" sz="5400" dirty="0">
              <a:solidFill>
                <a:srgbClr val="FFC000"/>
              </a:solidFill>
              <a:latin typeface="Eras Light ITC" panose="020B04020305040208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78695" y="6186978"/>
            <a:ext cx="596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  <a:latin typeface="Eras Light ITC" panose="020B0402030504020804" pitchFamily="34" charset="0"/>
              </a:rPr>
              <a:t>Met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05790" y="5688582"/>
            <a:ext cx="25266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n w="28575">
                  <a:solidFill>
                    <a:schemeClr val="bg1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</a:rPr>
              <a:t>1 - 250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83885" y="6186978"/>
            <a:ext cx="1673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C000"/>
                </a:solidFill>
                <a:latin typeface="Eras Light ITC" panose="020B0402030504020804" pitchFamily="34" charset="0"/>
              </a:rPr>
              <a:t>medewerkers</a:t>
            </a:r>
            <a:endParaRPr lang="en-US" sz="2000" dirty="0">
              <a:solidFill>
                <a:srgbClr val="FFC000"/>
              </a:solidFill>
              <a:latin typeface="Eras Light ITC" panose="020B04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81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5" grpId="0"/>
      <p:bldP spid="28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2771"/>
            <a:ext cx="11430000" cy="189259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91712" y="0"/>
            <a:ext cx="1912690" cy="68580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04402" y="431503"/>
            <a:ext cx="92288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solidFill>
                  <a:srgbClr val="FFC000"/>
                </a:solidFill>
                <a:latin typeface="Eras Light ITC" panose="020B0402030504020804" pitchFamily="34" charset="0"/>
              </a:rPr>
              <a:t>Cybercriminaliteit</a:t>
            </a:r>
            <a:r>
              <a:rPr lang="en-US" sz="4800" dirty="0">
                <a:solidFill>
                  <a:srgbClr val="FFC000"/>
                </a:solidFill>
                <a:latin typeface="Eras Light ITC" panose="020B0402030504020804" pitchFamily="34" charset="0"/>
              </a:rPr>
              <a:t>, </a:t>
            </a:r>
            <a:r>
              <a:rPr lang="en-US" sz="4800" dirty="0" err="1">
                <a:solidFill>
                  <a:srgbClr val="FFC000"/>
                </a:solidFill>
                <a:latin typeface="Eras Light ITC" panose="020B0402030504020804" pitchFamily="34" charset="0"/>
              </a:rPr>
              <a:t>groot</a:t>
            </a:r>
            <a:r>
              <a:rPr lang="en-US" sz="4800" dirty="0">
                <a:solidFill>
                  <a:srgbClr val="FFC000"/>
                </a:solidFill>
                <a:latin typeface="Eras Light ITC" panose="020B0402030504020804" pitchFamily="34" charset="0"/>
              </a:rPr>
              <a:t> </a:t>
            </a:r>
            <a:r>
              <a:rPr lang="en-US" sz="4800" dirty="0" err="1">
                <a:solidFill>
                  <a:srgbClr val="FFC000"/>
                </a:solidFill>
                <a:latin typeface="Eras Light ITC" panose="020B0402030504020804" pitchFamily="34" charset="0"/>
              </a:rPr>
              <a:t>probleem</a:t>
            </a:r>
            <a:r>
              <a:rPr lang="en-US" sz="4800" dirty="0">
                <a:solidFill>
                  <a:srgbClr val="FFC000"/>
                </a:solidFill>
                <a:latin typeface="Eras Light ITC" panose="020B0402030504020804" pitchFamily="34" charset="0"/>
              </a:rPr>
              <a:t/>
            </a:r>
            <a:br>
              <a:rPr lang="en-US" sz="4800" dirty="0">
                <a:solidFill>
                  <a:srgbClr val="FFC000"/>
                </a:solidFill>
                <a:latin typeface="Eras Light ITC" panose="020B0402030504020804" pitchFamily="34" charset="0"/>
              </a:rPr>
            </a:br>
            <a:r>
              <a:rPr lang="en-US" sz="4800" dirty="0">
                <a:solidFill>
                  <a:srgbClr val="FFC000"/>
                </a:solidFill>
                <a:latin typeface="Eras Light ITC" panose="020B0402030504020804" pitchFamily="34" charset="0"/>
              </a:rPr>
              <a:t>          Maar </a:t>
            </a:r>
            <a:r>
              <a:rPr lang="en-US" sz="4800" dirty="0" err="1">
                <a:solidFill>
                  <a:srgbClr val="FFC000"/>
                </a:solidFill>
                <a:latin typeface="Eras Light ITC" panose="020B0402030504020804" pitchFamily="34" charset="0"/>
              </a:rPr>
              <a:t>ver</a:t>
            </a:r>
            <a:r>
              <a:rPr lang="en-US" sz="4800" dirty="0">
                <a:solidFill>
                  <a:srgbClr val="FFC000"/>
                </a:solidFill>
                <a:latin typeface="Eras Light ITC" panose="020B0402030504020804" pitchFamily="34" charset="0"/>
              </a:rPr>
              <a:t> </a:t>
            </a:r>
            <a:r>
              <a:rPr lang="en-US" sz="4800" dirty="0" err="1">
                <a:solidFill>
                  <a:srgbClr val="FFC000"/>
                </a:solidFill>
                <a:latin typeface="Eras Light ITC" panose="020B0402030504020804" pitchFamily="34" charset="0"/>
              </a:rPr>
              <a:t>weg</a:t>
            </a:r>
            <a:r>
              <a:rPr lang="en-US" sz="4800" dirty="0">
                <a:solidFill>
                  <a:srgbClr val="FFC000"/>
                </a:solidFill>
                <a:latin typeface="Eras Light ITC" panose="020B0402030504020804" pitchFamily="34" charset="0"/>
              </a:rPr>
              <a:t> van </a:t>
            </a:r>
            <a:r>
              <a:rPr lang="en-US" sz="4800" dirty="0" err="1">
                <a:solidFill>
                  <a:srgbClr val="FFC000"/>
                </a:solidFill>
                <a:latin typeface="Eras Light ITC" panose="020B0402030504020804" pitchFamily="34" charset="0"/>
              </a:rPr>
              <a:t>ons</a:t>
            </a:r>
            <a:r>
              <a:rPr lang="en-US" sz="4800" dirty="0">
                <a:solidFill>
                  <a:srgbClr val="FFC000"/>
                </a:solidFill>
                <a:latin typeface="Eras Light ITC" panose="020B0402030504020804" pitchFamily="34" charset="0"/>
              </a:rPr>
              <a:t>…</a:t>
            </a:r>
            <a:r>
              <a:rPr lang="en-US" sz="4800" dirty="0" err="1">
                <a:solidFill>
                  <a:srgbClr val="FFC000"/>
                </a:solidFill>
                <a:latin typeface="Eras Light ITC" panose="020B0402030504020804" pitchFamily="34" charset="0"/>
              </a:rPr>
              <a:t>toch</a:t>
            </a:r>
            <a:r>
              <a:rPr lang="en-US" sz="4800" dirty="0">
                <a:solidFill>
                  <a:srgbClr val="FFC000"/>
                </a:solidFill>
                <a:latin typeface="Eras Light ITC" panose="020B0402030504020804" pitchFamily="34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12" y="2543175"/>
            <a:ext cx="1912690" cy="1434518"/>
          </a:xfrm>
          <a:prstGeom prst="rect">
            <a:avLst/>
          </a:prstGeom>
          <a:effectLst>
            <a:reflection blurRad="6350" stA="50000" endA="300" endPos="90000" dir="5400000" sy="-100000" algn="bl" rotWithShape="0"/>
            <a:softEdge rad="63500"/>
          </a:effectLst>
        </p:spPr>
      </p:pic>
      <p:sp>
        <p:nvSpPr>
          <p:cNvPr id="23" name="TextBox 22"/>
          <p:cNvSpPr txBox="1"/>
          <p:nvPr/>
        </p:nvSpPr>
        <p:spPr>
          <a:xfrm>
            <a:off x="5073939" y="3378979"/>
            <a:ext cx="17235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</a:rPr>
              <a:t>24%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0" r="25107"/>
          <a:stretch/>
        </p:blipFill>
        <p:spPr>
          <a:xfrm>
            <a:off x="8844231" y="4976368"/>
            <a:ext cx="2260048" cy="148086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043" y="3158839"/>
            <a:ext cx="2256236" cy="150415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961" y="3105030"/>
            <a:ext cx="2256237" cy="150102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3891" y="4981811"/>
            <a:ext cx="2260048" cy="150380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9" name="TextBox 28"/>
          <p:cNvSpPr txBox="1"/>
          <p:nvPr/>
        </p:nvSpPr>
        <p:spPr>
          <a:xfrm>
            <a:off x="2489007" y="2335589"/>
            <a:ext cx="91566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C000"/>
                </a:solidFill>
                <a:latin typeface="Eras Light ITC" panose="020B0402030504020804" pitchFamily="34" charset="0"/>
              </a:rPr>
              <a:t>Landen van </a:t>
            </a:r>
            <a:r>
              <a:rPr lang="en-US" sz="4400" dirty="0" err="1">
                <a:solidFill>
                  <a:srgbClr val="FFC000"/>
                </a:solidFill>
                <a:latin typeface="Eras Light ITC" panose="020B0402030504020804" pitchFamily="34" charset="0"/>
              </a:rPr>
              <a:t>waaruit</a:t>
            </a:r>
            <a:r>
              <a:rPr lang="en-US" sz="4400" dirty="0">
                <a:solidFill>
                  <a:srgbClr val="FFC000"/>
                </a:solidFill>
                <a:latin typeface="Eras Light ITC" panose="020B0402030504020804" pitchFamily="34" charset="0"/>
              </a:rPr>
              <a:t> hackers </a:t>
            </a:r>
            <a:r>
              <a:rPr lang="en-US" sz="4400" dirty="0" err="1">
                <a:solidFill>
                  <a:srgbClr val="FFC000"/>
                </a:solidFill>
                <a:latin typeface="Eras Light ITC" panose="020B0402030504020804" pitchFamily="34" charset="0"/>
              </a:rPr>
              <a:t>opereren</a:t>
            </a:r>
            <a:endParaRPr lang="en-US" sz="4400" dirty="0">
              <a:solidFill>
                <a:srgbClr val="FFC000"/>
              </a:solidFill>
              <a:latin typeface="Eras Light ITC" panose="020B04020305040208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72711" y="5055082"/>
            <a:ext cx="15600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</a:rPr>
              <a:t>13%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423649" y="3339557"/>
            <a:ext cx="14205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</a:rPr>
              <a:t>11%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638452" y="5055081"/>
            <a:ext cx="120577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</a:rPr>
              <a:t>5%</a:t>
            </a:r>
          </a:p>
        </p:txBody>
      </p:sp>
    </p:spTree>
    <p:extLst>
      <p:ext uri="{BB962C8B-B14F-4D97-AF65-F5344CB8AC3E}">
        <p14:creationId xmlns:p14="http://schemas.microsoft.com/office/powerpoint/2010/main" val="90946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0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Process 01 16x9">
  <a:themeElements>
    <a:clrScheme name="Process01_16x9">
      <a:dk1>
        <a:sysClr val="windowText" lastClr="000000"/>
      </a:dk1>
      <a:lt1>
        <a:sysClr val="window" lastClr="FFFFFF"/>
      </a:lt1>
      <a:dk2>
        <a:srgbClr val="444444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Candara">
      <a:maj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2007 - 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Process01_16x9">
      <a:dk1>
        <a:sysClr val="windowText" lastClr="000000"/>
      </a:dk1>
      <a:lt1>
        <a:sysClr val="window" lastClr="FFFFFF"/>
      </a:lt1>
      <a:dk2>
        <a:srgbClr val="444444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Candara">
      <a:maj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2007 - 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Process01_16x9">
      <a:dk1>
        <a:sysClr val="windowText" lastClr="000000"/>
      </a:dk1>
      <a:lt1>
        <a:sysClr val="window" lastClr="FFFFFF"/>
      </a:lt1>
      <a:dk2>
        <a:srgbClr val="444444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Candara">
      <a:maj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2007 - 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0C868D2-6573-4D26-A171-D32801EAA2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process chart with ascending picture accent (multicolor on gray, widescreen)</Template>
  <TotalTime>0</TotalTime>
  <Words>230</Words>
  <Application>Microsoft Macintosh PowerPoint</Application>
  <PresentationFormat>Breedbeeld</PresentationFormat>
  <Paragraphs>82</Paragraphs>
  <Slides>11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Candara</vt:lpstr>
      <vt:lpstr>Eras Light ITC</vt:lpstr>
      <vt:lpstr>Process 01 16x9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2016-11-25T17:57:45Z</dcterms:created>
  <dcterms:modified xsi:type="dcterms:W3CDTF">2017-03-18T08:17:30Z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TC028889169991</vt:lpwstr>
  </property>
</Properties>
</file>